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8" autoAdjust="0"/>
    <p:restoredTop sz="94660"/>
  </p:normalViewPr>
  <p:slideViewPr>
    <p:cSldViewPr>
      <p:cViewPr>
        <p:scale>
          <a:sx n="76" d="100"/>
          <a:sy n="76" d="100"/>
        </p:scale>
        <p:origin x="-158" y="-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53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9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A541-856B-4770-A526-B22237514393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4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58551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30.10.17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1378654"/>
            <a:ext cx="3079616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FF0000"/>
                </a:solidFill>
              </a:rPr>
              <a:t>Кадетское лето</a:t>
            </a:r>
          </a:p>
          <a:p>
            <a:pPr lvl="0"/>
            <a:r>
              <a:rPr lang="ru-RU" sz="1100" dirty="0">
                <a:solidFill>
                  <a:srgbClr val="002060"/>
                </a:solidFill>
              </a:rPr>
              <a:t>Лето 2018 для </a:t>
            </a:r>
            <a:r>
              <a:rPr lang="ru-RU" sz="1100" dirty="0" err="1">
                <a:solidFill>
                  <a:srgbClr val="002060"/>
                </a:solidFill>
              </a:rPr>
              <a:t>бугульминских</a:t>
            </a:r>
            <a:r>
              <a:rPr lang="ru-RU" sz="1100" dirty="0">
                <a:solidFill>
                  <a:srgbClr val="002060"/>
                </a:solidFill>
              </a:rPr>
              <a:t> кадет было весьма насыщенным.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Юнармейцы встретились с </a:t>
            </a:r>
            <a:r>
              <a:rPr lang="ru-RU" sz="1100" dirty="0" smtClean="0">
                <a:solidFill>
                  <a:srgbClr val="002060"/>
                </a:solidFill>
              </a:rPr>
              <a:t>мэром </a:t>
            </a:r>
            <a:r>
              <a:rPr lang="ru-RU" sz="1100" dirty="0">
                <a:solidFill>
                  <a:srgbClr val="002060"/>
                </a:solidFill>
              </a:rPr>
              <a:t>нашего города Закировым </a:t>
            </a:r>
            <a:r>
              <a:rPr lang="ru-RU" sz="1100" dirty="0" err="1">
                <a:solidFill>
                  <a:srgbClr val="002060"/>
                </a:solidFill>
              </a:rPr>
              <a:t>Ильнаром</a:t>
            </a:r>
            <a:r>
              <a:rPr lang="ru-RU" sz="1100" dirty="0">
                <a:solidFill>
                  <a:srgbClr val="002060"/>
                </a:solidFill>
              </a:rPr>
              <a:t> </a:t>
            </a:r>
            <a:r>
              <a:rPr lang="ru-RU" sz="1100" dirty="0" err="1">
                <a:solidFill>
                  <a:srgbClr val="002060"/>
                </a:solidFill>
              </a:rPr>
              <a:t>Фаритовичем</a:t>
            </a:r>
            <a:r>
              <a:rPr lang="ru-RU" sz="1100" dirty="0" smtClean="0">
                <a:solidFill>
                  <a:srgbClr val="002060"/>
                </a:solidFill>
              </a:rPr>
              <a:t>.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002060"/>
                </a:solidFill>
              </a:rPr>
              <a:t>В День ВДВ – участвовали на открытии памятника генералу </a:t>
            </a:r>
            <a:r>
              <a:rPr lang="ru-RU" sz="1100" dirty="0" err="1" smtClean="0">
                <a:solidFill>
                  <a:srgbClr val="002060"/>
                </a:solidFill>
              </a:rPr>
              <a:t>Маргелову</a:t>
            </a:r>
            <a:r>
              <a:rPr lang="ru-RU" sz="1100" dirty="0" smtClean="0">
                <a:solidFill>
                  <a:srgbClr val="002060"/>
                </a:solidFill>
              </a:rPr>
              <a:t>, несли Вахту памяти.</a:t>
            </a:r>
          </a:p>
          <a:p>
            <a:pPr lvl="0"/>
            <a:endParaRPr lang="ru-RU" dirty="0"/>
          </a:p>
        </p:txBody>
      </p:sp>
      <p:pic>
        <p:nvPicPr>
          <p:cNvPr id="6" name="Picture 2" descr="D:\Desktop\2018-19 фото\лето2018\встреча с мером\fTkYgTG4YR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41" t="26187" r="22803" b="36455"/>
          <a:stretch/>
        </p:blipFill>
        <p:spPr bwMode="auto">
          <a:xfrm>
            <a:off x="101044" y="2420888"/>
            <a:ext cx="2963877" cy="217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2018-19 фото\лето2018\деньВДВ\d4qKx_rwDNQ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9" t="13863" r="2926" b="10105"/>
          <a:stretch/>
        </p:blipFill>
        <p:spPr bwMode="auto">
          <a:xfrm>
            <a:off x="3217594" y="1395520"/>
            <a:ext cx="2672225" cy="163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89818" y="1311281"/>
            <a:ext cx="314667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FF0000"/>
                </a:solidFill>
              </a:rPr>
              <a:t>  Дни </a:t>
            </a:r>
            <a:r>
              <a:rPr lang="ru-RU" b="1" dirty="0">
                <a:solidFill>
                  <a:srgbClr val="FF0000"/>
                </a:solidFill>
              </a:rPr>
              <a:t>воинской Славы России и знаменательные </a:t>
            </a:r>
            <a:r>
              <a:rPr lang="ru-RU" b="1" dirty="0" smtClean="0">
                <a:solidFill>
                  <a:srgbClr val="FF0000"/>
                </a:solidFill>
              </a:rPr>
              <a:t>даты</a:t>
            </a:r>
            <a:endParaRPr lang="ru-RU" b="1" dirty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002060"/>
                </a:solidFill>
              </a:rPr>
              <a:t>В </a:t>
            </a:r>
            <a:r>
              <a:rPr lang="ru-RU" sz="1100" dirty="0">
                <a:solidFill>
                  <a:srgbClr val="002060"/>
                </a:solidFill>
              </a:rPr>
              <a:t>течение месяца,  кадеты 11 класса провели информационные блоки по Дням воинской Славы «Победа русской эскадры под командованием адмирала Ушакова у мыса «</a:t>
            </a:r>
            <a:r>
              <a:rPr lang="ru-RU" sz="1100" dirty="0" err="1">
                <a:solidFill>
                  <a:srgbClr val="002060"/>
                </a:solidFill>
              </a:rPr>
              <a:t>Тендра</a:t>
            </a:r>
            <a:r>
              <a:rPr lang="ru-RU" sz="1100" dirty="0">
                <a:solidFill>
                  <a:srgbClr val="002060"/>
                </a:solidFill>
              </a:rPr>
              <a:t>» , «День Бородинского сражения русской армии под командованием М. И. Кутузова с французской армией». </a:t>
            </a: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lvl="0" algn="just"/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002060"/>
                </a:solidFill>
              </a:rPr>
              <a:t>В </a:t>
            </a:r>
            <a:r>
              <a:rPr lang="ru-RU" sz="1100" dirty="0">
                <a:solidFill>
                  <a:srgbClr val="002060"/>
                </a:solidFill>
              </a:rPr>
              <a:t>«День победы русских полков во главе с Великим князем Дмитрием Донским над монголо-татарскими войсками в Куликовской битве» кадеты просмотрели мультипликационный фильм «</a:t>
            </a:r>
            <a:r>
              <a:rPr lang="ru-RU" sz="1100" dirty="0" err="1">
                <a:solidFill>
                  <a:srgbClr val="002060"/>
                </a:solidFill>
              </a:rPr>
              <a:t>Пересвет</a:t>
            </a:r>
            <a:r>
              <a:rPr lang="ru-RU" sz="1100" dirty="0">
                <a:solidFill>
                  <a:srgbClr val="002060"/>
                </a:solidFill>
              </a:rPr>
              <a:t> и </a:t>
            </a:r>
            <a:r>
              <a:rPr lang="ru-RU" sz="1100" dirty="0" err="1">
                <a:solidFill>
                  <a:srgbClr val="002060"/>
                </a:solidFill>
              </a:rPr>
              <a:t>Ослябя</a:t>
            </a:r>
            <a:r>
              <a:rPr lang="ru-RU" sz="1100" dirty="0">
                <a:solidFill>
                  <a:srgbClr val="002060"/>
                </a:solidFill>
              </a:rPr>
              <a:t>».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002060"/>
                </a:solidFill>
              </a:rPr>
              <a:t>На </a:t>
            </a:r>
            <a:r>
              <a:rPr lang="ru-RU" sz="1100" dirty="0">
                <a:solidFill>
                  <a:srgbClr val="002060"/>
                </a:solidFill>
              </a:rPr>
              <a:t>100-летие ВЛКСМ старшеклассники встретились на Парламентском уроке с депутатом </a:t>
            </a:r>
            <a:r>
              <a:rPr lang="ru-RU" sz="1100" dirty="0" smtClean="0">
                <a:solidFill>
                  <a:srgbClr val="002060"/>
                </a:solidFill>
              </a:rPr>
              <a:t>Натальиным В.В., </a:t>
            </a:r>
            <a:r>
              <a:rPr lang="ru-RU" sz="1100" dirty="0">
                <a:solidFill>
                  <a:srgbClr val="002060"/>
                </a:solidFill>
              </a:rPr>
              <a:t>участвовали в открытии художественной выставки и на празднике в Доме техники. </a:t>
            </a:r>
          </a:p>
        </p:txBody>
      </p:sp>
      <p:pic>
        <p:nvPicPr>
          <p:cNvPr id="1028" name="Picture 4" descr="D:\Desktop\2018-19 фото\бородино\IMG_59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1" t="13927" r="22235" b="20786"/>
          <a:stretch/>
        </p:blipFill>
        <p:spPr bwMode="auto">
          <a:xfrm>
            <a:off x="6122562" y="3132969"/>
            <a:ext cx="2806942" cy="170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2018-19 фото\лето2018\деньВДВ\DRYnevw5T-g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5"/>
          <a:stretch/>
        </p:blipFill>
        <p:spPr bwMode="auto">
          <a:xfrm>
            <a:off x="153001" y="5282542"/>
            <a:ext cx="2911920" cy="168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129100" y="3132969"/>
            <a:ext cx="277288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Отдохнули кадеты, также не плохо: съездили на море в Крым (лагерь им. </a:t>
            </a:r>
            <a:r>
              <a:rPr lang="ru-RU" sz="1100" dirty="0" err="1">
                <a:solidFill>
                  <a:srgbClr val="002060"/>
                </a:solidFill>
              </a:rPr>
              <a:t>Казаквича</a:t>
            </a:r>
            <a:r>
              <a:rPr lang="ru-RU" sz="1100" dirty="0">
                <a:solidFill>
                  <a:srgbClr val="002060"/>
                </a:solidFill>
              </a:rPr>
              <a:t>) побывали в Лагерях Гвардеец, Салют, Звёздный десант.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Савельев Егор стал участником смены Школьного ученического </a:t>
            </a:r>
          </a:p>
          <a:p>
            <a:pPr lvl="0"/>
            <a:r>
              <a:rPr lang="ru-RU" sz="1100" dirty="0">
                <a:solidFill>
                  <a:srgbClr val="002060"/>
                </a:solidFill>
              </a:rPr>
              <a:t>Самоуправления.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В конце августа почти все кадеты прошли через Военно-полевые сборы.</a:t>
            </a:r>
          </a:p>
        </p:txBody>
      </p:sp>
      <p:pic>
        <p:nvPicPr>
          <p:cNvPr id="4098" name="Picture 2" descr="D:\Desktop\2018-19 фото\лето2018\сборы  август\Съёмка в Талы Буляк 22. 08. 2018\IMG_957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594" y="4835822"/>
            <a:ext cx="2637088" cy="202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04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rgbClr val="002060"/>
                </a:solidFill>
              </a:rPr>
              <a:t>Бугульминская</a:t>
            </a:r>
            <a:r>
              <a:rPr lang="ru-RU" sz="1200" b="1" dirty="0" smtClean="0">
                <a:solidFill>
                  <a:srgbClr val="002060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rgbClr val="002060"/>
                </a:solidFill>
              </a:rPr>
              <a:t>Газинура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</a:rPr>
              <a:t>Гафиатуллина</a:t>
            </a:r>
            <a:r>
              <a:rPr lang="ru-RU" sz="1200" b="1" dirty="0" smtClean="0">
                <a:solidFill>
                  <a:srgbClr val="002060"/>
                </a:solidFill>
              </a:rPr>
              <a:t>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БК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30.10.17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646328"/>
            <a:ext cx="311009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Школьные </a:t>
            </a:r>
            <a:r>
              <a:rPr lang="ru-RU" b="1" dirty="0" smtClean="0">
                <a:solidFill>
                  <a:srgbClr val="FF0000"/>
                </a:solidFill>
              </a:rPr>
              <a:t>праздники</a:t>
            </a:r>
          </a:p>
          <a:p>
            <a:pPr lvl="0" algn="ctr"/>
            <a:r>
              <a:rPr lang="ru-RU" sz="1100" b="1" dirty="0">
                <a:solidFill>
                  <a:srgbClr val="FF0000"/>
                </a:solidFill>
              </a:rPr>
              <a:t>День </a:t>
            </a:r>
            <a:r>
              <a:rPr lang="ru-RU" sz="1100" b="1" dirty="0" smtClean="0">
                <a:solidFill>
                  <a:srgbClr val="FF0000"/>
                </a:solidFill>
              </a:rPr>
              <a:t>знаний</a:t>
            </a:r>
            <a:endParaRPr lang="ru-RU" sz="1100" b="1" dirty="0">
              <a:solidFill>
                <a:srgbClr val="FF0000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1 сентября в школе прошла торжественная линейка, на которой присутствовали почётные гости:  военный комиссар </a:t>
            </a:r>
            <a:r>
              <a:rPr lang="ru-RU" sz="1100" dirty="0" err="1">
                <a:solidFill>
                  <a:srgbClr val="002060"/>
                </a:solidFill>
              </a:rPr>
              <a:t>Бугульминского</a:t>
            </a:r>
            <a:r>
              <a:rPr lang="ru-RU" sz="1100" dirty="0">
                <a:solidFill>
                  <a:srgbClr val="002060"/>
                </a:solidFill>
              </a:rPr>
              <a:t> района </a:t>
            </a:r>
            <a:r>
              <a:rPr lang="ru-RU" sz="1100" dirty="0" err="1">
                <a:solidFill>
                  <a:srgbClr val="002060"/>
                </a:solidFill>
              </a:rPr>
              <a:t>Миннетдинов</a:t>
            </a:r>
            <a:r>
              <a:rPr lang="ru-RU" sz="1100" dirty="0">
                <a:solidFill>
                  <a:srgbClr val="002060"/>
                </a:solidFill>
              </a:rPr>
              <a:t> Р.Ш. и его заместитель </a:t>
            </a:r>
            <a:r>
              <a:rPr lang="ru-RU" sz="1100" dirty="0" err="1">
                <a:solidFill>
                  <a:srgbClr val="002060"/>
                </a:solidFill>
              </a:rPr>
              <a:t>Башян</a:t>
            </a:r>
            <a:r>
              <a:rPr lang="ru-RU" sz="1100" dirty="0">
                <a:solidFill>
                  <a:srgbClr val="002060"/>
                </a:solidFill>
              </a:rPr>
              <a:t> С.Г, ветеран ВОВ </a:t>
            </a:r>
            <a:r>
              <a:rPr lang="ru-RU" sz="1100" dirty="0" err="1">
                <a:solidFill>
                  <a:srgbClr val="002060"/>
                </a:solidFill>
              </a:rPr>
              <a:t>Гумеров</a:t>
            </a:r>
            <a:r>
              <a:rPr lang="ru-RU" sz="1100" dirty="0">
                <a:solidFill>
                  <a:srgbClr val="002060"/>
                </a:solidFill>
              </a:rPr>
              <a:t> М.Г. Администрация школы и гости пожелали кадетам успехов в новом учебном году.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Затем в классах прошли Уроки России.  Педагог-библиотекарь Недошивина Л.А. и  экскурсоводы 8 А класса для новобранцев-пятиклассников провели Музейный урок с ветераном педагогического труда, подполковником запаса </a:t>
            </a:r>
            <a:r>
              <a:rPr lang="ru-RU" sz="1100" dirty="0" err="1">
                <a:solidFill>
                  <a:srgbClr val="002060"/>
                </a:solidFill>
              </a:rPr>
              <a:t>Курбеевым</a:t>
            </a:r>
            <a:r>
              <a:rPr lang="ru-RU" sz="1100" dirty="0">
                <a:solidFill>
                  <a:srgbClr val="002060"/>
                </a:solidFill>
              </a:rPr>
              <a:t> Марсом </a:t>
            </a:r>
            <a:r>
              <a:rPr lang="ru-RU" sz="1100" dirty="0" err="1">
                <a:solidFill>
                  <a:srgbClr val="002060"/>
                </a:solidFill>
              </a:rPr>
              <a:t>Хасановичем</a:t>
            </a:r>
            <a:r>
              <a:rPr lang="ru-RU" sz="1100" dirty="0">
                <a:solidFill>
                  <a:srgbClr val="002060"/>
                </a:solidFill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Старшеклассники вместе с </a:t>
            </a:r>
            <a:r>
              <a:rPr lang="ru-RU" sz="1100" dirty="0" err="1">
                <a:solidFill>
                  <a:srgbClr val="002060"/>
                </a:solidFill>
              </a:rPr>
              <a:t>Миннетдиновым</a:t>
            </a:r>
            <a:r>
              <a:rPr lang="ru-RU" sz="1100" dirty="0">
                <a:solidFill>
                  <a:srgbClr val="002060"/>
                </a:solidFill>
              </a:rPr>
              <a:t> Рафаэлем </a:t>
            </a:r>
            <a:r>
              <a:rPr lang="ru-RU" sz="1100" dirty="0" err="1">
                <a:solidFill>
                  <a:srgbClr val="002060"/>
                </a:solidFill>
              </a:rPr>
              <a:t>Шамилевичем</a:t>
            </a:r>
            <a:r>
              <a:rPr lang="ru-RU" sz="1100" dirty="0">
                <a:solidFill>
                  <a:srgbClr val="002060"/>
                </a:solidFill>
              </a:rPr>
              <a:t> провели  беседу, а отряд Юнармейцев  посетил мемориал «Вечная слава», памятники воинов-интернационалистов и генерала </a:t>
            </a:r>
            <a:r>
              <a:rPr lang="ru-RU" sz="1100" dirty="0" err="1">
                <a:solidFill>
                  <a:srgbClr val="002060"/>
                </a:solidFill>
              </a:rPr>
              <a:t>Маргелова</a:t>
            </a:r>
            <a:r>
              <a:rPr lang="ru-RU" sz="1100" dirty="0">
                <a:solidFill>
                  <a:srgbClr val="002060"/>
                </a:solidFill>
              </a:rPr>
              <a:t>, где  от военкома ребята узнали много нового о героической истории нашего города.</a:t>
            </a:r>
          </a:p>
          <a:p>
            <a:pPr lvl="0" algn="just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84168" y="657222"/>
            <a:ext cx="2934072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/>
              <a:t> </a:t>
            </a:r>
            <a:r>
              <a:rPr lang="ru-RU" sz="1100" dirty="0" smtClean="0"/>
              <a:t> </a:t>
            </a:r>
            <a:r>
              <a:rPr lang="ru-RU" sz="1100" b="1" dirty="0" smtClean="0">
                <a:solidFill>
                  <a:srgbClr val="FF0000"/>
                </a:solidFill>
              </a:rPr>
              <a:t>«</a:t>
            </a:r>
            <a:r>
              <a:rPr lang="ru-RU" sz="1100" b="1" dirty="0">
                <a:solidFill>
                  <a:srgbClr val="FF0000"/>
                </a:solidFill>
              </a:rPr>
              <a:t>День учителя»  </a:t>
            </a:r>
            <a:endParaRPr lang="ru-RU" sz="1100" b="1" dirty="0" smtClean="0">
              <a:solidFill>
                <a:srgbClr val="FF0000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 smtClean="0"/>
              <a:t>  </a:t>
            </a:r>
            <a:r>
              <a:rPr lang="ru-RU" sz="1100" dirty="0">
                <a:solidFill>
                  <a:srgbClr val="002060"/>
                </a:solidFill>
              </a:rPr>
              <a:t>Кадеты подготовили и провели праздничный концерт для учителей и работников школы, а также пригласили и поздравили с праздником своих ветеранов педагогического труда : </a:t>
            </a:r>
            <a:r>
              <a:rPr lang="ru-RU" sz="1100" dirty="0" err="1">
                <a:solidFill>
                  <a:srgbClr val="002060"/>
                </a:solidFill>
              </a:rPr>
              <a:t>Курбеева</a:t>
            </a:r>
            <a:r>
              <a:rPr lang="ru-RU" sz="1100" dirty="0">
                <a:solidFill>
                  <a:srgbClr val="002060"/>
                </a:solidFill>
              </a:rPr>
              <a:t> М.Х., Недошивину Л.А. и </a:t>
            </a:r>
            <a:r>
              <a:rPr lang="ru-RU" sz="1100" dirty="0" err="1">
                <a:solidFill>
                  <a:srgbClr val="002060"/>
                </a:solidFill>
              </a:rPr>
              <a:t>Галиуллина</a:t>
            </a:r>
            <a:r>
              <a:rPr lang="ru-RU" sz="1100" dirty="0">
                <a:solidFill>
                  <a:srgbClr val="002060"/>
                </a:solidFill>
              </a:rPr>
              <a:t> А.Ш., который специально приехал из Казани на праздник.</a:t>
            </a:r>
          </a:p>
          <a:p>
            <a:pPr lvl="0" algn="ctr"/>
            <a:endParaRPr lang="ru-RU" sz="1100" b="1" dirty="0" smtClean="0">
              <a:solidFill>
                <a:srgbClr val="002060"/>
              </a:solidFill>
            </a:endParaRPr>
          </a:p>
          <a:p>
            <a:pPr lvl="0" algn="ctr"/>
            <a:endParaRPr lang="ru-RU" sz="1100" b="1" dirty="0">
              <a:solidFill>
                <a:srgbClr val="002060"/>
              </a:solidFill>
            </a:endParaRPr>
          </a:p>
          <a:p>
            <a:pPr lvl="0" algn="ctr"/>
            <a:endParaRPr lang="ru-RU" sz="1100" b="1" dirty="0" smtClean="0">
              <a:solidFill>
                <a:srgbClr val="002060"/>
              </a:solidFill>
            </a:endParaRPr>
          </a:p>
          <a:p>
            <a:pPr lvl="0" algn="ctr"/>
            <a:endParaRPr lang="ru-RU" sz="1100" b="1" dirty="0">
              <a:solidFill>
                <a:srgbClr val="002060"/>
              </a:solidFill>
            </a:endParaRPr>
          </a:p>
          <a:p>
            <a:pPr lvl="0" algn="ctr"/>
            <a:endParaRPr lang="ru-RU" sz="1100" b="1" dirty="0" smtClean="0">
              <a:solidFill>
                <a:srgbClr val="002060"/>
              </a:solidFill>
            </a:endParaRPr>
          </a:p>
          <a:p>
            <a:pPr lvl="0" algn="ctr"/>
            <a:endParaRPr lang="ru-RU" sz="1100" b="1" dirty="0">
              <a:solidFill>
                <a:srgbClr val="002060"/>
              </a:solidFill>
            </a:endParaRPr>
          </a:p>
          <a:p>
            <a:pPr lvl="0" algn="ctr"/>
            <a:endParaRPr lang="ru-RU" sz="1100" b="1" dirty="0" smtClean="0">
              <a:solidFill>
                <a:srgbClr val="002060"/>
              </a:solidFill>
            </a:endParaRPr>
          </a:p>
          <a:p>
            <a:pPr lvl="0" algn="ctr"/>
            <a:endParaRPr lang="ru-RU" sz="1100" b="1" dirty="0">
              <a:solidFill>
                <a:srgbClr val="002060"/>
              </a:solidFill>
            </a:endParaRPr>
          </a:p>
          <a:p>
            <a:pPr lvl="0" algn="ctr"/>
            <a:endParaRPr lang="ru-RU" sz="1100" b="1" dirty="0" smtClean="0">
              <a:solidFill>
                <a:srgbClr val="002060"/>
              </a:solidFill>
            </a:endParaRPr>
          </a:p>
          <a:p>
            <a:pPr lvl="0" algn="ctr"/>
            <a:endParaRPr lang="ru-RU" sz="1100" b="1" dirty="0">
              <a:solidFill>
                <a:srgbClr val="002060"/>
              </a:solidFill>
            </a:endParaRPr>
          </a:p>
          <a:p>
            <a:pPr lvl="0" algn="ctr"/>
            <a:endParaRPr lang="ru-RU" sz="1100" b="1" dirty="0" smtClean="0">
              <a:solidFill>
                <a:srgbClr val="002060"/>
              </a:solidFill>
            </a:endParaRPr>
          </a:p>
          <a:p>
            <a:pPr lvl="0" algn="ctr"/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04964" y="3706981"/>
            <a:ext cx="3053731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solidFill>
                  <a:srgbClr val="FF0000"/>
                </a:solidFill>
              </a:rPr>
              <a:t>«</a:t>
            </a:r>
            <a:r>
              <a:rPr lang="ru-RU" sz="1100" b="1" dirty="0">
                <a:solidFill>
                  <a:srgbClr val="FF0000"/>
                </a:solidFill>
              </a:rPr>
              <a:t>Радость в подарок» </a:t>
            </a:r>
            <a:endParaRPr lang="ru-RU" sz="1100" b="1" dirty="0" smtClean="0">
              <a:solidFill>
                <a:srgbClr val="FF000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002060"/>
                </a:solidFill>
              </a:rPr>
              <a:t>Накануне </a:t>
            </a:r>
            <a:r>
              <a:rPr lang="ru-RU" sz="1100" dirty="0">
                <a:solidFill>
                  <a:srgbClr val="002060"/>
                </a:solidFill>
              </a:rPr>
              <a:t>«Дня пожилых людей» кадеты вместе с педагогами пригласили ветеранов микрорайона на праздничный концерт. Поздравили своих ветеранов. 1 октября состоялся для них праздничный концерт и чаепитие</a:t>
            </a:r>
            <a:r>
              <a:rPr lang="ru-RU" sz="1100" dirty="0" smtClean="0">
                <a:solidFill>
                  <a:srgbClr val="002060"/>
                </a:solidFill>
              </a:rPr>
              <a:t>.</a:t>
            </a:r>
            <a:endParaRPr lang="ru-RU" sz="1100" dirty="0">
              <a:solidFill>
                <a:srgbClr val="002060"/>
              </a:solidFill>
            </a:endParaRPr>
          </a:p>
        </p:txBody>
      </p:sp>
      <p:pic>
        <p:nvPicPr>
          <p:cNvPr id="2051" name="Picture 3" descr="D:\Desktop\2018-19 фото\1 сент\IMG_98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62" y="4984254"/>
            <a:ext cx="2823549" cy="188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090486" y="646328"/>
            <a:ext cx="3048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FF0000"/>
                </a:solidFill>
              </a:rPr>
              <a:t>Кадет </a:t>
            </a:r>
            <a:r>
              <a:rPr lang="ru-RU" sz="2000" b="1" dirty="0">
                <a:solidFill>
                  <a:srgbClr val="FF0000"/>
                </a:solidFill>
              </a:rPr>
              <a:t>принимает </a:t>
            </a:r>
            <a:r>
              <a:rPr lang="ru-RU" sz="2000" b="1" dirty="0" smtClean="0">
                <a:solidFill>
                  <a:srgbClr val="FF0000"/>
                </a:solidFill>
              </a:rPr>
              <a:t>присягу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45814" y="4130993"/>
            <a:ext cx="28724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Акция «В гостях у ветерана» . Кадеты посетили ветеранов, послушали и записали их рассказы о войне и пригласили на праздник в школу.</a:t>
            </a:r>
          </a:p>
        </p:txBody>
      </p:sp>
      <p:pic>
        <p:nvPicPr>
          <p:cNvPr id="1026" name="Picture 2" descr="D:\Desktop\2018-19 фото\1 октября фото\IMG_62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970921"/>
            <a:ext cx="2773189" cy="184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2018-19 фото\в гостях у ветерана\NPrpvdWc2XI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5"/>
          <a:stretch/>
        </p:blipFill>
        <p:spPr bwMode="auto">
          <a:xfrm>
            <a:off x="6307206" y="4937724"/>
            <a:ext cx="2758728" cy="188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2018-19 фото\5 октября октября\IMG_63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206" y="2276872"/>
            <a:ext cx="2760553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Desktop\присяга\IMG_001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35"/>
          <a:stretch/>
        </p:blipFill>
        <p:spPr bwMode="auto">
          <a:xfrm>
            <a:off x="3267798" y="2000581"/>
            <a:ext cx="2789304" cy="17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205424" y="934737"/>
            <a:ext cx="293346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solidFill>
                  <a:srgbClr val="002060"/>
                </a:solidFill>
              </a:rPr>
              <a:t>27 октября 30 новобранцев вступили в кадетское братство. На празднике присутствовали: военный комиссар </a:t>
            </a:r>
            <a:r>
              <a:rPr lang="ru-RU" sz="1100" dirty="0" smtClean="0">
                <a:solidFill>
                  <a:srgbClr val="002060"/>
                </a:solidFill>
              </a:rPr>
              <a:t>Бугульминского </a:t>
            </a:r>
            <a:r>
              <a:rPr lang="ru-RU" sz="1100" dirty="0">
                <a:solidFill>
                  <a:srgbClr val="002060"/>
                </a:solidFill>
              </a:rPr>
              <a:t>района, ветеран ВОВ, ветераны вооруженных сил, представители «Боевого братства». </a:t>
            </a:r>
          </a:p>
        </p:txBody>
      </p:sp>
    </p:spTree>
    <p:extLst>
      <p:ext uri="{BB962C8B-B14F-4D97-AF65-F5344CB8AC3E}">
        <p14:creationId xmlns:p14="http://schemas.microsoft.com/office/powerpoint/2010/main" val="419726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7"/>
            <a:ext cx="5935216" cy="580916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rgbClr val="002060"/>
                </a:solidFill>
              </a:rPr>
              <a:t>Бугульминская</a:t>
            </a:r>
            <a:r>
              <a:rPr lang="ru-RU" sz="1200" b="1" dirty="0" smtClean="0">
                <a:solidFill>
                  <a:srgbClr val="002060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rgbClr val="002060"/>
                </a:solidFill>
              </a:rPr>
              <a:t>Газинура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</a:rPr>
              <a:t>Гафиатуллина</a:t>
            </a:r>
            <a:r>
              <a:rPr lang="ru-RU" sz="1200" b="1" dirty="0" smtClean="0">
                <a:solidFill>
                  <a:srgbClr val="002060"/>
                </a:solidFill>
              </a:rPr>
              <a:t>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БК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 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30.10.17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6260" y="657222"/>
            <a:ext cx="175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О </a:t>
            </a:r>
            <a:r>
              <a:rPr lang="ru-RU" b="1" dirty="0" smtClean="0">
                <a:solidFill>
                  <a:srgbClr val="FF0000"/>
                </a:solidFill>
              </a:rPr>
              <a:t>безопасности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67886"/>
            <a:ext cx="31318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3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1100" dirty="0">
                <a:solidFill>
                  <a:srgbClr val="002060"/>
                </a:solidFill>
              </a:rPr>
              <a:t>сентября Всемирный день борьбы с терроризмом. Мы  вновь вспомнили те кровавые для школьников Беслана дни.  </a:t>
            </a:r>
            <a:r>
              <a:rPr lang="ru-RU" sz="1100" dirty="0" err="1">
                <a:solidFill>
                  <a:srgbClr val="002060"/>
                </a:solidFill>
              </a:rPr>
              <a:t>Табакова</a:t>
            </a:r>
            <a:r>
              <a:rPr lang="ru-RU" sz="1100" dirty="0">
                <a:solidFill>
                  <a:srgbClr val="002060"/>
                </a:solidFill>
              </a:rPr>
              <a:t>  Лариса Александровна, преподаватель Центра ГО и ЧС, рассказала об истории терроризма и напомнила правила поведения при терактах</a:t>
            </a:r>
            <a:r>
              <a:rPr lang="ru-RU" sz="1100" dirty="0" smtClean="0">
                <a:solidFill>
                  <a:srgbClr val="002060"/>
                </a:solidFill>
              </a:rPr>
              <a:t>.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Семиклассники в этот день стали участниками муниципальной акции памяти на площади около Дома Техники.</a:t>
            </a:r>
          </a:p>
          <a:p>
            <a:pPr algn="just"/>
            <a:r>
              <a:rPr lang="ru-RU" sz="1100" dirty="0"/>
              <a:t> </a:t>
            </a:r>
          </a:p>
          <a:p>
            <a:pPr algn="just"/>
            <a:r>
              <a:rPr lang="ru-RU" sz="1100" dirty="0"/>
              <a:t>  </a:t>
            </a:r>
          </a:p>
          <a:p>
            <a:pPr algn="just"/>
            <a:r>
              <a:rPr lang="ru-RU" dirty="0"/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77150" y="2433075"/>
            <a:ext cx="302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200" dirty="0"/>
              <a:t> </a:t>
            </a:r>
            <a:r>
              <a:rPr lang="ru-RU" sz="1100" dirty="0">
                <a:solidFill>
                  <a:srgbClr val="002060"/>
                </a:solidFill>
              </a:rPr>
              <a:t>В первой учебной четверти в школе состоялись три плановые эвакуации,  в том числе,  в интернате в вечернее и ночное время</a:t>
            </a:r>
            <a:r>
              <a:rPr lang="ru-RU" sz="1200" dirty="0" smtClean="0">
                <a:solidFill>
                  <a:srgbClr val="002060"/>
                </a:solidFill>
              </a:rPr>
              <a:t>. Кадеты уложились в нормативы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2199706"/>
            <a:ext cx="3057102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100" dirty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12 сентября , на общешкольном  мероприятии «Безопасность школьников», сотрудник ГИБДД ст. лейтенант полиции </a:t>
            </a:r>
            <a:r>
              <a:rPr lang="ru-RU" sz="1100" dirty="0" err="1">
                <a:solidFill>
                  <a:srgbClr val="002060"/>
                </a:solidFill>
              </a:rPr>
              <a:t>Гибадуллина</a:t>
            </a:r>
            <a:r>
              <a:rPr lang="ru-RU" sz="1100" dirty="0">
                <a:solidFill>
                  <a:srgbClr val="002060"/>
                </a:solidFill>
              </a:rPr>
              <a:t> Гульнара </a:t>
            </a:r>
            <a:r>
              <a:rPr lang="ru-RU" sz="1100" dirty="0" err="1">
                <a:solidFill>
                  <a:srgbClr val="002060"/>
                </a:solidFill>
              </a:rPr>
              <a:t>Мусавировна</a:t>
            </a:r>
            <a:r>
              <a:rPr lang="ru-RU" sz="1100" dirty="0">
                <a:solidFill>
                  <a:srgbClr val="002060"/>
                </a:solidFill>
              </a:rPr>
              <a:t> рассказала кадетам о правилах безопасности на дорогах. Начальник </a:t>
            </a:r>
            <a:r>
              <a:rPr lang="ru-RU" sz="1100" dirty="0" err="1">
                <a:solidFill>
                  <a:srgbClr val="002060"/>
                </a:solidFill>
              </a:rPr>
              <a:t>Бугульминского</a:t>
            </a:r>
            <a:r>
              <a:rPr lang="ru-RU" sz="1100" dirty="0">
                <a:solidFill>
                  <a:srgbClr val="002060"/>
                </a:solidFill>
              </a:rPr>
              <a:t> филиала ГБУ «Безопасность дорожного движения» территориального управления г. </a:t>
            </a:r>
            <a:r>
              <a:rPr lang="ru-RU" sz="1100" dirty="0" err="1">
                <a:solidFill>
                  <a:srgbClr val="002060"/>
                </a:solidFill>
              </a:rPr>
              <a:t>Альметььевск</a:t>
            </a:r>
            <a:r>
              <a:rPr lang="ru-RU" sz="1100" dirty="0">
                <a:solidFill>
                  <a:srgbClr val="002060"/>
                </a:solidFill>
              </a:rPr>
              <a:t> </a:t>
            </a:r>
            <a:r>
              <a:rPr lang="ru-RU" sz="1100" dirty="0" err="1">
                <a:solidFill>
                  <a:srgbClr val="002060"/>
                </a:solidFill>
              </a:rPr>
              <a:t>Баянова</a:t>
            </a:r>
            <a:r>
              <a:rPr lang="ru-RU" sz="1100" dirty="0">
                <a:solidFill>
                  <a:srgbClr val="002060"/>
                </a:solidFill>
              </a:rPr>
              <a:t> Татьяна Васильевна подарила кадетам светоотражающие элементы. Учитель ОБЖ и информатики </a:t>
            </a:r>
            <a:r>
              <a:rPr lang="ru-RU" sz="1100" dirty="0" err="1">
                <a:solidFill>
                  <a:srgbClr val="002060"/>
                </a:solidFill>
              </a:rPr>
              <a:t>Крайнов</a:t>
            </a:r>
            <a:r>
              <a:rPr lang="ru-RU" sz="1100" dirty="0">
                <a:solidFill>
                  <a:srgbClr val="002060"/>
                </a:solidFill>
              </a:rPr>
              <a:t> А.И. подготовил презентацию и видеоролик о безопасности личных данных.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21151" y="4831196"/>
            <a:ext cx="3095783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В Отряде ЮИД прошло занятие «Засветись!». Ребята поговорили о </a:t>
            </a:r>
            <a:r>
              <a:rPr lang="ru-RU" sz="1100" dirty="0" err="1">
                <a:solidFill>
                  <a:srgbClr val="002060"/>
                </a:solidFill>
              </a:rPr>
              <a:t>световозвращателях</a:t>
            </a:r>
            <a:r>
              <a:rPr lang="ru-RU" sz="1100" dirty="0">
                <a:solidFill>
                  <a:srgbClr val="002060"/>
                </a:solidFill>
              </a:rPr>
              <a:t>. Узнали: какие они бывают и для чего их нужно прикреплять в тёмное время суток. Посмотрели видеоролики по теме и раздали  памятки и  </a:t>
            </a:r>
            <a:r>
              <a:rPr lang="ru-RU" sz="1100" dirty="0" err="1">
                <a:solidFill>
                  <a:srgbClr val="002060"/>
                </a:solidFill>
              </a:rPr>
              <a:t>световозвращатели</a:t>
            </a:r>
            <a:r>
              <a:rPr lang="ru-RU" sz="1100" dirty="0">
                <a:solidFill>
                  <a:srgbClr val="002060"/>
                </a:solidFill>
              </a:rPr>
              <a:t>.  Такие же подарки получили кадеты 6-9 классов</a:t>
            </a:r>
            <a:r>
              <a:rPr lang="ru-RU" sz="1100" dirty="0" smtClean="0">
                <a:solidFill>
                  <a:srgbClr val="002060"/>
                </a:solidFill>
              </a:rPr>
              <a:t>.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Ещё на одном занятии ЮИД-овцы рассмотрели безопасный маршрут в школу и прикрепили в дневник памятки</a:t>
            </a:r>
            <a:r>
              <a:rPr lang="ru-RU" sz="1100" dirty="0"/>
              <a:t>.</a:t>
            </a:r>
          </a:p>
        </p:txBody>
      </p:sp>
      <p:pic>
        <p:nvPicPr>
          <p:cNvPr id="2050" name="Picture 2" descr="D:\Desktop\2018-19 фото\3 сентября\IMG_58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72823"/>
            <a:ext cx="2952328" cy="196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2018-19 фото\эвакуация\IMG_58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67770"/>
            <a:ext cx="2627760" cy="175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2018-19 фото\СВЕТОВОЗВРАЩАТЕЛИ\IMG_63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013938"/>
            <a:ext cx="2627760" cy="175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безопасность\IMG_596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9"/>
          <a:stretch/>
        </p:blipFill>
        <p:spPr bwMode="auto">
          <a:xfrm>
            <a:off x="3334375" y="666381"/>
            <a:ext cx="2735239" cy="170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2018-19 фото\беслан\20180905_15093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0" b="9676"/>
          <a:stretch/>
        </p:blipFill>
        <p:spPr bwMode="auto">
          <a:xfrm>
            <a:off x="125299" y="5039394"/>
            <a:ext cx="2952328" cy="172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2018-19 фото\безопасность\IMG_595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65034"/>
            <a:ext cx="2624400" cy="17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942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7"/>
            <a:ext cx="5935216" cy="580916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rgbClr val="002060"/>
                </a:solidFill>
              </a:rPr>
              <a:t>Бугульминская</a:t>
            </a:r>
            <a:r>
              <a:rPr lang="ru-RU" sz="1200" b="1" dirty="0" smtClean="0">
                <a:solidFill>
                  <a:srgbClr val="002060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rgbClr val="002060"/>
                </a:solidFill>
              </a:rPr>
              <a:t>Газинура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</a:rPr>
              <a:t>Гафиатуллина</a:t>
            </a:r>
            <a:r>
              <a:rPr lang="ru-RU" sz="1200" b="1" dirty="0" smtClean="0">
                <a:solidFill>
                  <a:srgbClr val="002060"/>
                </a:solidFill>
              </a:rPr>
              <a:t>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БК 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 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30.10.17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90" y="646331"/>
            <a:ext cx="3240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b="1" dirty="0" smtClean="0">
                <a:solidFill>
                  <a:srgbClr val="FF0000"/>
                </a:solidFill>
              </a:rPr>
              <a:t>Военно-спортивная </a:t>
            </a:r>
            <a:r>
              <a:rPr lang="ru-RU" b="1" dirty="0">
                <a:solidFill>
                  <a:srgbClr val="FF0000"/>
                </a:solidFill>
              </a:rPr>
              <a:t>рубрика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00192" y="646329"/>
            <a:ext cx="2651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Гражданская активность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18186" y="966199"/>
            <a:ext cx="30780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В муниципальном Осеннем кроссе </a:t>
            </a:r>
            <a:r>
              <a:rPr lang="ru-RU" sz="1100" dirty="0" err="1">
                <a:solidFill>
                  <a:srgbClr val="002060"/>
                </a:solidFill>
              </a:rPr>
              <a:t>бугульминские</a:t>
            </a:r>
            <a:r>
              <a:rPr lang="ru-RU" sz="1100" dirty="0">
                <a:solidFill>
                  <a:srgbClr val="002060"/>
                </a:solidFill>
              </a:rPr>
              <a:t> кадеты </a:t>
            </a:r>
            <a:r>
              <a:rPr lang="ru-RU" sz="1100" dirty="0" err="1">
                <a:solidFill>
                  <a:srgbClr val="002060"/>
                </a:solidFill>
              </a:rPr>
              <a:t>показли</a:t>
            </a:r>
            <a:r>
              <a:rPr lang="ru-RU" sz="1100" dirty="0">
                <a:solidFill>
                  <a:srgbClr val="002060"/>
                </a:solidFill>
              </a:rPr>
              <a:t> неплохие результаты. Кадет 11 класса </a:t>
            </a:r>
            <a:r>
              <a:rPr lang="ru-RU" sz="1100" dirty="0" err="1">
                <a:solidFill>
                  <a:srgbClr val="002060"/>
                </a:solidFill>
              </a:rPr>
              <a:t>Осипьянц</a:t>
            </a:r>
            <a:r>
              <a:rPr lang="ru-RU" sz="1100" dirty="0">
                <a:solidFill>
                  <a:srgbClr val="002060"/>
                </a:solidFill>
              </a:rPr>
              <a:t> Сергей занял 3 место.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В легкоатлетическом кроссе по сдаче нормативов ГТО отличился кадет 9 класса Борисов Константин</a:t>
            </a:r>
            <a:r>
              <a:rPr lang="ru-RU" sz="1100" dirty="0" smtClean="0">
                <a:solidFill>
                  <a:srgbClr val="002060"/>
                </a:solidFill>
              </a:rPr>
              <a:t>.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100" dirty="0" smtClean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002060"/>
                </a:solidFill>
              </a:rPr>
              <a:t>Как вы </a:t>
            </a:r>
            <a:r>
              <a:rPr lang="ru-RU" sz="1100" dirty="0">
                <a:solidFill>
                  <a:srgbClr val="002060"/>
                </a:solidFill>
              </a:rPr>
              <a:t>наверное знаете,  без участия кадет не проходит ни одно военно-патриотическое мероприятие в городе .  25 сентября, в  День памяти воинов, погибших на Северном Кавказе,  юнармейцы нашей школы несли почётную Вахту на городском митинге и возлагали к памятнику цветы</a:t>
            </a:r>
            <a:r>
              <a:rPr lang="ru-RU" sz="1100" dirty="0" smtClean="0">
                <a:solidFill>
                  <a:srgbClr val="002060"/>
                </a:solidFill>
              </a:rPr>
              <a:t>.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940152" y="966199"/>
            <a:ext cx="30598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Волонтёры Победы нашей школы активно работали с ветеранами: посещали их,  беседовали о войне и мирной жизни, в результате собрали материал для школьной  «Книги памяти». Участвовали в республиканском проекте РИСК </a:t>
            </a:r>
            <a:r>
              <a:rPr lang="ru-RU" sz="1100" dirty="0" smtClean="0">
                <a:solidFill>
                  <a:srgbClr val="002060"/>
                </a:solidFill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002060"/>
                </a:solidFill>
              </a:rPr>
              <a:t>Кадеты </a:t>
            </a:r>
            <a:r>
              <a:rPr lang="ru-RU" sz="1100" dirty="0">
                <a:solidFill>
                  <a:srgbClr val="002060"/>
                </a:solidFill>
              </a:rPr>
              <a:t>библиотечного клуба «Созвучие» Участвовали в проектах совместно с городской библиотекой. </a:t>
            </a:r>
            <a:r>
              <a:rPr lang="ru-RU" sz="1100" dirty="0" smtClean="0">
                <a:solidFill>
                  <a:srgbClr val="002060"/>
                </a:solidFill>
              </a:rPr>
              <a:t>Провели </a:t>
            </a:r>
            <a:r>
              <a:rPr lang="ru-RU" sz="1100" dirty="0">
                <a:solidFill>
                  <a:srgbClr val="002060"/>
                </a:solidFill>
              </a:rPr>
              <a:t>музейный урок для детей-инвалидов реабилитационного центра «Возрождение</a:t>
            </a:r>
            <a:r>
              <a:rPr lang="ru-RU" sz="1100" dirty="0" smtClean="0">
                <a:solidFill>
                  <a:srgbClr val="002060"/>
                </a:solidFill>
              </a:rPr>
              <a:t>».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100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100" dirty="0" smtClean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100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100" dirty="0" smtClean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100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100" dirty="0" smtClean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100" dirty="0"/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ru-RU" sz="1100" dirty="0" smtClean="0"/>
          </a:p>
          <a:p>
            <a:pPr algn="just"/>
            <a:endParaRPr lang="ru-RU" sz="1100" dirty="0"/>
          </a:p>
        </p:txBody>
      </p:sp>
      <p:pic>
        <p:nvPicPr>
          <p:cNvPr id="3074" name="Picture 2" descr="D:\Desktop\2018-19 фото\кросс ГТО\ADLLIN2rjz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5" t="22997" r="22330" b="14918"/>
          <a:stretch/>
        </p:blipFill>
        <p:spPr bwMode="auto">
          <a:xfrm>
            <a:off x="3152726" y="646331"/>
            <a:ext cx="2859434" cy="193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059832" y="6064110"/>
            <a:ext cx="30243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В октябре,  Шестиклассники стали участниками митинга и Вахты памяти в музее </a:t>
            </a:r>
            <a:r>
              <a:rPr lang="ru-RU" sz="1100" dirty="0" err="1">
                <a:solidFill>
                  <a:srgbClr val="002060"/>
                </a:solidFill>
              </a:rPr>
              <a:t>Г.Гафиатуллина</a:t>
            </a:r>
            <a:r>
              <a:rPr lang="ru-RU" sz="1100" dirty="0">
                <a:solidFill>
                  <a:srgbClr val="002060"/>
                </a:solidFill>
              </a:rPr>
              <a:t> в </a:t>
            </a:r>
            <a:r>
              <a:rPr lang="ru-RU" sz="1100" dirty="0" err="1">
                <a:solidFill>
                  <a:srgbClr val="002060"/>
                </a:solidFill>
              </a:rPr>
              <a:t>с.Сугушла</a:t>
            </a:r>
            <a:r>
              <a:rPr lang="ru-RU" sz="1100" dirty="0">
                <a:solidFill>
                  <a:srgbClr val="002060"/>
                </a:solidFill>
              </a:rPr>
              <a:t> </a:t>
            </a:r>
            <a:r>
              <a:rPr lang="ru-RU" sz="1100" dirty="0" err="1">
                <a:solidFill>
                  <a:srgbClr val="002060"/>
                </a:solidFill>
              </a:rPr>
              <a:t>Бугульминского</a:t>
            </a:r>
            <a:r>
              <a:rPr lang="ru-RU" sz="1100" dirty="0">
                <a:solidFill>
                  <a:srgbClr val="002060"/>
                </a:solidFill>
              </a:rPr>
              <a:t> района.</a:t>
            </a:r>
          </a:p>
        </p:txBody>
      </p:sp>
      <p:pic>
        <p:nvPicPr>
          <p:cNvPr id="3075" name="Picture 3" descr="D:\Desktop\2018-19 фото\память чечня\L8T75C_m_3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48"/>
          <a:stretch/>
        </p:blipFill>
        <p:spPr bwMode="auto">
          <a:xfrm>
            <a:off x="232083" y="5126879"/>
            <a:ext cx="2721496" cy="165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2018-19 фото\музей гафиатуллин\IMG-20181017-WA00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6" r="7506" b="14045"/>
          <a:stretch/>
        </p:blipFill>
        <p:spPr bwMode="auto">
          <a:xfrm>
            <a:off x="3189484" y="4252255"/>
            <a:ext cx="2822676" cy="179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953579" y="2636429"/>
            <a:ext cx="312340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solidFill>
                  <a:srgbClr val="002060"/>
                </a:solidFill>
              </a:rPr>
              <a:t>Кадет 9 класса </a:t>
            </a:r>
            <a:r>
              <a:rPr lang="ru-RU" sz="1100" dirty="0">
                <a:solidFill>
                  <a:srgbClr val="002060"/>
                </a:solidFill>
              </a:rPr>
              <a:t>Д</a:t>
            </a:r>
            <a:r>
              <a:rPr lang="ru-RU" sz="1100" dirty="0" smtClean="0">
                <a:solidFill>
                  <a:srgbClr val="002060"/>
                </a:solidFill>
              </a:rPr>
              <a:t>авыдов Дмитрий получил значок «Парашютист отличник, совершив 10 прыжков с парашютом.</a:t>
            </a:r>
            <a:endParaRPr lang="ru-RU" sz="1100" dirty="0">
              <a:solidFill>
                <a:srgbClr val="002060"/>
              </a:solidFill>
            </a:endParaRP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В сентябре кадеты, в составе команды </a:t>
            </a:r>
            <a:r>
              <a:rPr lang="ru-RU" sz="1100" dirty="0" err="1">
                <a:solidFill>
                  <a:srgbClr val="002060"/>
                </a:solidFill>
              </a:rPr>
              <a:t>Бугульминского</a:t>
            </a:r>
            <a:r>
              <a:rPr lang="ru-RU" sz="1100" dirty="0">
                <a:solidFill>
                  <a:srgbClr val="002060"/>
                </a:solidFill>
              </a:rPr>
              <a:t> муниципального района, участвовали в республиканских военно-спортивных соревнованиях «Вперёд, юнармейцы!», где  уже не первый год, одержали абсолютную победу.</a:t>
            </a:r>
          </a:p>
        </p:txBody>
      </p:sp>
      <p:pic>
        <p:nvPicPr>
          <p:cNvPr id="3077" name="Picture 5" descr="D:\Desktop\2018-19 фото\парашют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4" t="16763" r="15850" b="2586"/>
          <a:stretch/>
        </p:blipFill>
        <p:spPr bwMode="auto">
          <a:xfrm>
            <a:off x="232083" y="2222033"/>
            <a:ext cx="2764147" cy="162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Desktop\2018-19 фото\библиотека Риск\IMG-20181017-WA00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8" t="30610" b="6330"/>
          <a:stretch/>
        </p:blipFill>
        <p:spPr bwMode="auto">
          <a:xfrm>
            <a:off x="6284238" y="2924944"/>
            <a:ext cx="2651495" cy="142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40152" y="4410389"/>
            <a:ext cx="169410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solidFill>
                  <a:srgbClr val="002060"/>
                </a:solidFill>
              </a:rPr>
              <a:t>Председатель Совета кадет, одиннадцатиклассник  Никита Малышев,  прошёл в очный тур конкурса Совета детских организаций Республики Татарстан «Лидер года 2018», где на протяжении 5 дней с честью выдержал все испытания лидеров.</a:t>
            </a:r>
          </a:p>
        </p:txBody>
      </p:sp>
      <p:pic>
        <p:nvPicPr>
          <p:cNvPr id="1026" name="Picture 2" descr="D:\Desktop\2018-19 фото\лидер года\fDNOAFd-hbU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939" y="4490428"/>
            <a:ext cx="1421904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6629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946</Words>
  <Application>Microsoft Office PowerPoint</Application>
  <PresentationFormat>Экран (4:3)</PresentationFormat>
  <Paragraphs>123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            Бугульминские кадеты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Бугульминские кадеты</dc:title>
  <dc:creator>Admin</dc:creator>
  <cp:lastModifiedBy>Admin</cp:lastModifiedBy>
  <cp:revision>24</cp:revision>
  <cp:lastPrinted>2018-10-30T07:49:36Z</cp:lastPrinted>
  <dcterms:created xsi:type="dcterms:W3CDTF">2017-11-27T07:38:57Z</dcterms:created>
  <dcterms:modified xsi:type="dcterms:W3CDTF">2018-11-07T04:44:47Z</dcterms:modified>
</cp:coreProperties>
</file>